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ma" initials="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3A3"/>
    <a:srgbClr val="FF4747"/>
    <a:srgbClr val="FF8989"/>
    <a:srgbClr val="4F2270"/>
    <a:srgbClr val="5F2987"/>
    <a:srgbClr val="B2FA98"/>
    <a:srgbClr val="7030A0"/>
    <a:srgbClr val="DDDDDD"/>
    <a:srgbClr val="B2B2B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6980" autoAdjust="0"/>
  </p:normalViewPr>
  <p:slideViewPr>
    <p:cSldViewPr snapToGrid="0">
      <p:cViewPr>
        <p:scale>
          <a:sx n="50" d="100"/>
          <a:sy n="50" d="100"/>
        </p:scale>
        <p:origin x="-1434" y="-474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1A73-8C73-48B8-A61C-1E6FE1A4A787}" type="datetimeFigureOut">
              <a:rPr lang="bg-BG" smtClean="0"/>
              <a:t>2.3.2015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5406-8820-4912-B81C-E019C68C18F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060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авоъгълник 11"/>
          <p:cNvSpPr/>
          <p:nvPr userDrawn="1"/>
        </p:nvSpPr>
        <p:spPr>
          <a:xfrm>
            <a:off x="0" y="0"/>
            <a:ext cx="1949824" cy="1627095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4" name="Правоъгълник 10"/>
          <p:cNvSpPr/>
          <p:nvPr userDrawn="1"/>
        </p:nvSpPr>
        <p:spPr>
          <a:xfrm rot="5400000">
            <a:off x="6036605" y="-4248148"/>
            <a:ext cx="638737" cy="10762127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4000">
                <a:srgbClr val="4F2270">
                  <a:alpha val="49804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cxnSp>
        <p:nvCxnSpPr>
          <p:cNvPr id="5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авоъгълник 5"/>
          <p:cNvSpPr/>
          <p:nvPr userDrawn="1"/>
        </p:nvSpPr>
        <p:spPr>
          <a:xfrm rot="16200000">
            <a:off x="158001" y="655547"/>
            <a:ext cx="638737" cy="954738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7030A0">
                  <a:alpha val="50000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7" name="Заглавие 1"/>
          <p:cNvSpPr>
            <a:spLocks noGrp="1"/>
          </p:cNvSpPr>
          <p:nvPr>
            <p:ph type="title"/>
          </p:nvPr>
        </p:nvSpPr>
        <p:spPr>
          <a:xfrm>
            <a:off x="2151528" y="813546"/>
            <a:ext cx="9585511" cy="638739"/>
          </a:xfrm>
        </p:spPr>
        <p:txBody>
          <a:bodyPr/>
          <a:lstStyle>
            <a:lvl1pPr>
              <a:defRPr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1164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accent1">
                <a:lumMod val="75000"/>
                <a:alpha val="4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4160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ma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3" Type="http://schemas.microsoft.com/office/2007/relationships/media" Target="../media/media2.wma"/><Relationship Id="rId7" Type="http://schemas.microsoft.com/office/2007/relationships/media" Target="../media/media5.wma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microsoft.com/office/2007/relationships/media" Target="../media/media1.wma"/><Relationship Id="rId16" Type="http://schemas.openxmlformats.org/officeDocument/2006/relationships/image" Target="../media/image6.png"/><Relationship Id="rId1" Type="http://schemas.openxmlformats.org/officeDocument/2006/relationships/audio" Target="NULL" TargetMode="External"/><Relationship Id="rId6" Type="http://schemas.openxmlformats.org/officeDocument/2006/relationships/audio" Target="../media/media4.wma"/><Relationship Id="rId11" Type="http://schemas.openxmlformats.org/officeDocument/2006/relationships/image" Target="../media/image1.png"/><Relationship Id="rId5" Type="http://schemas.microsoft.com/office/2007/relationships/media" Target="../media/media4.wma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4" Type="http://schemas.microsoft.com/office/2007/relationships/media" Target="../media/media3.wma"/><Relationship Id="rId9" Type="http://schemas.microsoft.com/office/2007/relationships/media" Target="../media/media6.wma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8.wma"/><Relationship Id="rId7" Type="http://schemas.openxmlformats.org/officeDocument/2006/relationships/image" Target="../media/image9.png"/><Relationship Id="rId2" Type="http://schemas.microsoft.com/office/2007/relationships/media" Target="../media/media7.wm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9.wma"/><Relationship Id="rId10" Type="http://schemas.openxmlformats.org/officeDocument/2006/relationships/image" Target="../media/image2.png"/><Relationship Id="rId4" Type="http://schemas.microsoft.com/office/2007/relationships/media" Target="../media/media9.wma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11.wma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microsoft.com/office/2007/relationships/media" Target="../media/media10.wm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.png"/><Relationship Id="rId5" Type="http://schemas.microsoft.com/office/2007/relationships/media" Target="../media/media13.wma"/><Relationship Id="rId10" Type="http://schemas.openxmlformats.org/officeDocument/2006/relationships/image" Target="../media/image13.png"/><Relationship Id="rId4" Type="http://schemas.microsoft.com/office/2007/relationships/media" Target="../media/media12.wma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wma"/><Relationship Id="rId13" Type="http://schemas.openxmlformats.org/officeDocument/2006/relationships/image" Target="../media/image14.png"/><Relationship Id="rId3" Type="http://schemas.microsoft.com/office/2007/relationships/media" Target="../media/media15.wma"/><Relationship Id="rId7" Type="http://schemas.microsoft.com/office/2007/relationships/media" Target="../media/media17.wma"/><Relationship Id="rId12" Type="http://schemas.openxmlformats.org/officeDocument/2006/relationships/hyperlink" Target="../zadachi/&#1050;&#1091;&#1073;.docx" TargetMode="External"/><Relationship Id="rId17" Type="http://schemas.openxmlformats.org/officeDocument/2006/relationships/image" Target="../media/image15.png"/><Relationship Id="rId2" Type="http://schemas.openxmlformats.org/officeDocument/2006/relationships/audio" Target="../media/media14.wma"/><Relationship Id="rId16" Type="http://schemas.openxmlformats.org/officeDocument/2006/relationships/hyperlink" Target="../pishtovi/&#1044;&#1077;&#1089;&#1077;&#1090;&#1080;&#1095;&#1085;&#1080;&#1044;&#1088;&#1086;&#1073;&#1080;&#1059;&#1084;&#1085;&#1086;&#1078;&#1077;&#1085;&#1080;&#1077;.docx" TargetMode="External"/><Relationship Id="rId1" Type="http://schemas.microsoft.com/office/2007/relationships/media" Target="../media/media14.wma"/><Relationship Id="rId6" Type="http://schemas.openxmlformats.org/officeDocument/2006/relationships/audio" Target="../media/media16.wma"/><Relationship Id="rId11" Type="http://schemas.openxmlformats.org/officeDocument/2006/relationships/image" Target="../media/image1.png"/><Relationship Id="rId5" Type="http://schemas.microsoft.com/office/2007/relationships/media" Target="../media/media16.wma"/><Relationship Id="rId15" Type="http://schemas.openxmlformats.org/officeDocument/2006/relationships/hyperlink" Target="../zadachi/&#1044;&#1077;&#1089;&#1077;&#1090;&#1080;&#1095;&#1085;&#1080;&#1044;&#1088;&#1086;&#1073;&#1080;&#1059;&#1084;&#1085;&#1086;&#1078;&#1077;&#1085;&#1080;&#1077;.docx" TargetMode="External"/><Relationship Id="rId10" Type="http://schemas.openxmlformats.org/officeDocument/2006/relationships/image" Target="../media/image13.png"/><Relationship Id="rId4" Type="http://schemas.openxmlformats.org/officeDocument/2006/relationships/audio" Target="../media/media15.wma"/><Relationship Id="rId9" Type="http://schemas.openxmlformats.org/officeDocument/2006/relationships/slideLayout" Target="../slideLayouts/slideLayout1.xml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Умножение на десетична дроб с 10, 100, </a:t>
            </a:r>
            <a:r>
              <a:rPr lang="bg-BG" sz="3600" dirty="0" smtClean="0"/>
              <a:t>1000</a:t>
            </a:r>
            <a:r>
              <a:rPr lang="en-US" sz="3600" dirty="0" smtClean="0"/>
              <a:t> …</a:t>
            </a:r>
            <a:endParaRPr lang="bg-BG" sz="3600" dirty="0"/>
          </a:p>
        </p:txBody>
      </p:sp>
      <p:pic>
        <p:nvPicPr>
          <p:cNvPr id="12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66297" y="6111024"/>
            <a:ext cx="540000" cy="540000"/>
          </a:xfrm>
          <a:prstGeom prst="rect">
            <a:avLst/>
          </a:prstGeom>
        </p:spPr>
      </p:pic>
      <p:pic>
        <p:nvPicPr>
          <p:cNvPr id="8" name="desdrobi1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7.9904" end="845.2124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8048" y="0"/>
            <a:ext cx="609600" cy="609600"/>
          </a:xfrm>
          <a:prstGeom prst="rect">
            <a:avLst/>
          </a:prstGeom>
        </p:spPr>
      </p:pic>
      <p:pic>
        <p:nvPicPr>
          <p:cNvPr id="9" name="desdrobi2.5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574.8687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881352" y="55179"/>
            <a:ext cx="609600" cy="609600"/>
          </a:xfrm>
          <a:prstGeom prst="rect">
            <a:avLst/>
          </a:prstGeom>
        </p:spPr>
      </p:pic>
      <p:pic>
        <p:nvPicPr>
          <p:cNvPr id="11" name="desdrobi2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end="10089.7232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30014" y="0"/>
            <a:ext cx="609600" cy="609600"/>
          </a:xfrm>
          <a:prstGeom prst="rect">
            <a:avLst/>
          </a:prstGeom>
        </p:spPr>
      </p:pic>
      <p:sp>
        <p:nvSpPr>
          <p:cNvPr id="14" name="Правоъгълник 13"/>
          <p:cNvSpPr/>
          <p:nvPr/>
        </p:nvSpPr>
        <p:spPr>
          <a:xfrm>
            <a:off x="208048" y="1862759"/>
            <a:ext cx="735724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/>
              <a:t>10 десети =  1 единица 	</a:t>
            </a:r>
            <a:r>
              <a:rPr lang="en-US" sz="2400" dirty="0" smtClean="0"/>
              <a:t>  </a:t>
            </a:r>
            <a:r>
              <a:rPr lang="bg-BG" sz="2400" dirty="0" smtClean="0"/>
              <a:t>=&gt;</a:t>
            </a:r>
            <a:r>
              <a:rPr lang="en-US" sz="2400" dirty="0" smtClean="0"/>
              <a:t> </a:t>
            </a:r>
            <a:r>
              <a:rPr lang="bg-BG" sz="2400" dirty="0" smtClean="0"/>
              <a:t>10*0,1=</a:t>
            </a:r>
            <a:r>
              <a:rPr lang="bg-BG" sz="2400" dirty="0" err="1" smtClean="0"/>
              <a:t>1</a:t>
            </a:r>
            <a:endParaRPr lang="bg-BG" sz="2400" dirty="0"/>
          </a:p>
          <a:p>
            <a:r>
              <a:rPr lang="bg-BG" sz="2400" dirty="0"/>
              <a:t>100 десети = 10 единици 	  </a:t>
            </a:r>
            <a:r>
              <a:rPr lang="bg-BG" sz="2400" dirty="0" smtClean="0"/>
              <a:t>=&gt;</a:t>
            </a:r>
            <a:r>
              <a:rPr lang="en-US" sz="2400" dirty="0" smtClean="0"/>
              <a:t> </a:t>
            </a:r>
            <a:r>
              <a:rPr lang="bg-BG" sz="2400" dirty="0" smtClean="0"/>
              <a:t>10</a:t>
            </a:r>
            <a:r>
              <a:rPr lang="en-US" sz="2400" dirty="0"/>
              <a:t>0</a:t>
            </a:r>
            <a:r>
              <a:rPr lang="bg-BG" sz="2400" dirty="0"/>
              <a:t>*0,1=</a:t>
            </a:r>
            <a:r>
              <a:rPr lang="bg-BG" sz="2400" dirty="0" err="1"/>
              <a:t>1</a:t>
            </a:r>
            <a:r>
              <a:rPr lang="en-US" sz="2400" dirty="0"/>
              <a:t>0</a:t>
            </a:r>
            <a:endParaRPr lang="bg-BG" sz="2400" dirty="0"/>
          </a:p>
          <a:p>
            <a:r>
              <a:rPr lang="bg-BG" sz="2400" dirty="0"/>
              <a:t>10 стотни = 1 десета 	</a:t>
            </a:r>
            <a:r>
              <a:rPr lang="en-US" sz="2400" dirty="0" smtClean="0"/>
              <a:t>  	  </a:t>
            </a:r>
            <a:r>
              <a:rPr lang="bg-BG" sz="2400" dirty="0" smtClean="0"/>
              <a:t>=&gt;</a:t>
            </a:r>
            <a:r>
              <a:rPr lang="en-US" sz="2400" dirty="0" smtClean="0"/>
              <a:t> </a:t>
            </a:r>
            <a:r>
              <a:rPr lang="bg-BG" sz="2400" dirty="0" smtClean="0"/>
              <a:t>10*0,01=0,1</a:t>
            </a:r>
            <a:endParaRPr lang="bg-BG" sz="2400" dirty="0"/>
          </a:p>
          <a:p>
            <a:r>
              <a:rPr lang="bg-BG" sz="2400" dirty="0"/>
              <a:t>100 стотни = 1 единица 	</a:t>
            </a:r>
            <a:r>
              <a:rPr lang="en-US" sz="2400" dirty="0" smtClean="0"/>
              <a:t>  </a:t>
            </a:r>
            <a:r>
              <a:rPr lang="bg-BG" sz="2400" dirty="0" smtClean="0"/>
              <a:t>=&gt; </a:t>
            </a:r>
            <a:r>
              <a:rPr lang="bg-BG" sz="2400" dirty="0"/>
              <a:t>100*0,01=1</a:t>
            </a:r>
          </a:p>
          <a:p>
            <a:r>
              <a:rPr lang="bg-BG" sz="2400" dirty="0"/>
              <a:t>10 хилядни = 1 стотна 	</a:t>
            </a:r>
            <a:r>
              <a:rPr lang="en-US" sz="2400" dirty="0" smtClean="0"/>
              <a:t>  </a:t>
            </a:r>
            <a:r>
              <a:rPr lang="bg-BG" sz="2400" dirty="0" smtClean="0"/>
              <a:t>=&gt; </a:t>
            </a:r>
            <a:r>
              <a:rPr lang="bg-BG" sz="2400" dirty="0"/>
              <a:t>10*0,001=0,01</a:t>
            </a:r>
          </a:p>
          <a:p>
            <a:r>
              <a:rPr lang="bg-BG" sz="2400" dirty="0"/>
              <a:t>100 хилядни = 1 десета	</a:t>
            </a:r>
            <a:r>
              <a:rPr lang="en-US" sz="2400" dirty="0" smtClean="0"/>
              <a:t>  </a:t>
            </a:r>
            <a:r>
              <a:rPr lang="bg-BG" sz="2400" dirty="0" smtClean="0"/>
              <a:t>=&gt; </a:t>
            </a:r>
            <a:r>
              <a:rPr lang="bg-BG" sz="2400" dirty="0"/>
              <a:t>100*0,001=0,1</a:t>
            </a:r>
          </a:p>
          <a:p>
            <a:r>
              <a:rPr lang="bg-BG" sz="2400" dirty="0"/>
              <a:t>1000 хилядни = 1 единица	</a:t>
            </a:r>
            <a:r>
              <a:rPr lang="en-US" sz="2400" dirty="0" smtClean="0"/>
              <a:t>  </a:t>
            </a:r>
            <a:r>
              <a:rPr lang="bg-BG" sz="2400" dirty="0" smtClean="0"/>
              <a:t>=&gt; </a:t>
            </a:r>
            <a:r>
              <a:rPr lang="bg-BG" sz="2400" dirty="0"/>
              <a:t>1000*0,001=1 и т.н.</a:t>
            </a:r>
          </a:p>
        </p:txBody>
      </p:sp>
      <p:pic>
        <p:nvPicPr>
          <p:cNvPr id="15" name="desdrobi3.wm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622331" y="55179"/>
            <a:ext cx="609600" cy="609600"/>
          </a:xfrm>
          <a:prstGeom prst="rect">
            <a:avLst/>
          </a:prstGeom>
        </p:spPr>
      </p:pic>
      <p:sp>
        <p:nvSpPr>
          <p:cNvPr id="16" name="Правоъгълник 15"/>
          <p:cNvSpPr/>
          <p:nvPr/>
        </p:nvSpPr>
        <p:spPr>
          <a:xfrm>
            <a:off x="7646781" y="2356350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5,1705</a:t>
            </a:r>
            <a:r>
              <a:rPr lang="en-US" sz="2400" dirty="0" smtClean="0"/>
              <a:t>*</a:t>
            </a:r>
            <a:r>
              <a:rPr lang="bg-BG" sz="2400" dirty="0" smtClean="0"/>
              <a:t> </a:t>
            </a:r>
            <a:endParaRPr lang="bg-BG" sz="2400" dirty="0"/>
          </a:p>
        </p:txBody>
      </p:sp>
      <p:sp>
        <p:nvSpPr>
          <p:cNvPr id="17" name="Правоъгълник 16"/>
          <p:cNvSpPr/>
          <p:nvPr/>
        </p:nvSpPr>
        <p:spPr>
          <a:xfrm>
            <a:off x="8676051" y="2353532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100</a:t>
            </a:r>
            <a:endParaRPr lang="bg-BG" dirty="0"/>
          </a:p>
        </p:txBody>
      </p:sp>
      <p:sp>
        <p:nvSpPr>
          <p:cNvPr id="18" name="Правоъгълник 17"/>
          <p:cNvSpPr/>
          <p:nvPr/>
        </p:nvSpPr>
        <p:spPr>
          <a:xfrm>
            <a:off x="9169536" y="2339649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=</a:t>
            </a:r>
            <a:r>
              <a:rPr lang="bg-BG" sz="2400" dirty="0" smtClean="0"/>
              <a:t>51705 </a:t>
            </a:r>
            <a:endParaRPr lang="bg-BG" sz="2400" dirty="0"/>
          </a:p>
        </p:txBody>
      </p:sp>
      <p:sp>
        <p:nvSpPr>
          <p:cNvPr id="19" name="Текстово поле 18"/>
          <p:cNvSpPr txBox="1"/>
          <p:nvPr/>
        </p:nvSpPr>
        <p:spPr>
          <a:xfrm>
            <a:off x="9427610" y="2397055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,</a:t>
            </a:r>
            <a:endParaRPr lang="bg-BG" sz="2400" dirty="0"/>
          </a:p>
        </p:txBody>
      </p:sp>
      <p:pic>
        <p:nvPicPr>
          <p:cNvPr id="20" name="desdrobi4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77068" y="-31531"/>
            <a:ext cx="609600" cy="609600"/>
          </a:xfrm>
          <a:prstGeom prst="rect">
            <a:avLst/>
          </a:prstGeom>
        </p:spPr>
      </p:pic>
      <p:pic>
        <p:nvPicPr>
          <p:cNvPr id="21" name="desdrobi5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9">
                  <p14:trim end="3915.216"/>
                </p14:media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151586" y="55179"/>
            <a:ext cx="609600" cy="609600"/>
          </a:xfrm>
          <a:prstGeom prst="rect">
            <a:avLst/>
          </a:prstGeom>
        </p:spPr>
      </p:pic>
      <p:sp>
        <p:nvSpPr>
          <p:cNvPr id="22" name="Правоъгълник 21"/>
          <p:cNvSpPr/>
          <p:nvPr/>
        </p:nvSpPr>
        <p:spPr>
          <a:xfrm>
            <a:off x="7794078" y="3089552"/>
            <a:ext cx="881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2,43*</a:t>
            </a:r>
          </a:p>
        </p:txBody>
      </p:sp>
      <p:sp>
        <p:nvSpPr>
          <p:cNvPr id="23" name="Правоъгълник 22"/>
          <p:cNvSpPr/>
          <p:nvPr/>
        </p:nvSpPr>
        <p:spPr>
          <a:xfrm>
            <a:off x="8473817" y="3095532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1000</a:t>
            </a:r>
          </a:p>
        </p:txBody>
      </p:sp>
      <p:sp>
        <p:nvSpPr>
          <p:cNvPr id="24" name="Правоъгълник 23"/>
          <p:cNvSpPr/>
          <p:nvPr/>
        </p:nvSpPr>
        <p:spPr>
          <a:xfrm>
            <a:off x="9111983" y="3085690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=243</a:t>
            </a:r>
            <a:r>
              <a:rPr lang="bg-BG" sz="2400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49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1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4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202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63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8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529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86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8392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057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171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137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608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9608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4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10508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7" presetClass="path" presetSubtype="0" accel="50000" decel="50000" fill="hold" grpId="0" nodeType="withEffect">
                                  <p:stCondLst>
                                    <p:cond delay="11008"/>
                                  </p:stCondLst>
                                  <p:childTnLst>
                                    <p:animMotion origin="layout" path="M 8.33333E-7 0.00069 L 0.00625 0.01528 C 0.00755 0.01852 0.0095 0.0206 0.01159 0.0206 C 0.01393 0.0206 0.01588 0.01852 0.01719 0.01528 L 0.02357 0.00069 " pathEditMode="relative" rAng="0" ptsTypes="FffFF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8964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795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236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236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4736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6921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4" grpId="0"/>
      <p:bldP spid="16" grpId="0"/>
      <p:bldP spid="17" grpId="0"/>
      <p:bldP spid="18" grpId="0"/>
      <p:bldP spid="19" grpId="0"/>
      <p:bldP spid="19" grpId="1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Умножение</a:t>
            </a:r>
            <a:r>
              <a:rPr lang="bg-BG" sz="3200" i="1" dirty="0"/>
              <a:t> </a:t>
            </a:r>
            <a:r>
              <a:rPr lang="bg-BG" sz="3200" dirty="0"/>
              <a:t>на десетична дроб с естествено число</a:t>
            </a:r>
          </a:p>
        </p:txBody>
      </p:sp>
      <p:pic>
        <p:nvPicPr>
          <p:cNvPr id="3" name="desdrobi6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98.782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0601" y="91966"/>
            <a:ext cx="609600" cy="609600"/>
          </a:xfrm>
          <a:prstGeom prst="rect">
            <a:avLst/>
          </a:prstGeom>
        </p:spPr>
      </p:pic>
      <p:pic>
        <p:nvPicPr>
          <p:cNvPr id="4" name="desdrobi7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544.6352000000001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3773" y="52552"/>
            <a:ext cx="609600" cy="609600"/>
          </a:xfrm>
          <a:prstGeom prst="rect">
            <a:avLst/>
          </a:prstGeom>
        </p:spPr>
      </p:pic>
      <p:pic>
        <p:nvPicPr>
          <p:cNvPr id="5" name="desdrobi8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42407" y="91966"/>
            <a:ext cx="609600" cy="609600"/>
          </a:xfrm>
          <a:prstGeom prst="rect">
            <a:avLst/>
          </a:prstGeom>
        </p:spPr>
      </p:pic>
      <p:pic>
        <p:nvPicPr>
          <p:cNvPr id="6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66297" y="6111024"/>
            <a:ext cx="540000" cy="540000"/>
          </a:xfrm>
          <a:prstGeom prst="rect">
            <a:avLst/>
          </a:prstGeom>
        </p:spPr>
      </p:pic>
      <p:sp>
        <p:nvSpPr>
          <p:cNvPr id="8" name="Правоъгълник 7"/>
          <p:cNvSpPr/>
          <p:nvPr/>
        </p:nvSpPr>
        <p:spPr>
          <a:xfrm>
            <a:off x="2903952" y="2920008"/>
            <a:ext cx="11176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 smtClean="0"/>
              <a:t>1,22</a:t>
            </a:r>
            <a:r>
              <a:rPr lang="en-US" sz="3200" dirty="0" smtClean="0"/>
              <a:t>*</a:t>
            </a:r>
            <a:endParaRPr lang="bg-BG" sz="3200" dirty="0"/>
          </a:p>
        </p:txBody>
      </p:sp>
      <p:sp>
        <p:nvSpPr>
          <p:cNvPr id="9" name="Правоъгълник 8"/>
          <p:cNvSpPr/>
          <p:nvPr/>
        </p:nvSpPr>
        <p:spPr>
          <a:xfrm>
            <a:off x="3826999" y="2907629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6</a:t>
            </a:r>
            <a:endParaRPr lang="bg-BG" sz="3200" dirty="0"/>
          </a:p>
        </p:txBody>
      </p:sp>
      <p:sp>
        <p:nvSpPr>
          <p:cNvPr id="10" name="Правоъгълник 9"/>
          <p:cNvSpPr/>
          <p:nvPr/>
        </p:nvSpPr>
        <p:spPr>
          <a:xfrm>
            <a:off x="4021566" y="2907629"/>
            <a:ext cx="10150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=</a:t>
            </a:r>
            <a:r>
              <a:rPr lang="en-US" sz="3200" dirty="0" smtClean="0"/>
              <a:t>732</a:t>
            </a:r>
            <a:endParaRPr lang="bg-BG" sz="3200" dirty="0"/>
          </a:p>
        </p:txBody>
      </p:sp>
      <p:sp>
        <p:nvSpPr>
          <p:cNvPr id="14" name="Правоъгълник 13"/>
          <p:cNvSpPr/>
          <p:nvPr/>
        </p:nvSpPr>
        <p:spPr>
          <a:xfrm>
            <a:off x="3539905" y="3363362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Правоъгълник 14"/>
          <p:cNvSpPr/>
          <p:nvPr/>
        </p:nvSpPr>
        <p:spPr>
          <a:xfrm>
            <a:off x="3331484" y="3359061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Правоъгълник 15"/>
          <p:cNvSpPr/>
          <p:nvPr/>
        </p:nvSpPr>
        <p:spPr>
          <a:xfrm>
            <a:off x="4798222" y="3365524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Правоъгълник 16"/>
          <p:cNvSpPr/>
          <p:nvPr/>
        </p:nvSpPr>
        <p:spPr>
          <a:xfrm>
            <a:off x="4565605" y="3363812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Правоъгълник 17"/>
          <p:cNvSpPr/>
          <p:nvPr/>
        </p:nvSpPr>
        <p:spPr>
          <a:xfrm>
            <a:off x="3108731" y="2917716"/>
            <a:ext cx="287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24503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4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3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453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529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2529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48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72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2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6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9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64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8621"/>
                                  </p:stCondLst>
                                  <p:childTnLst>
                                    <p:animMotion origin="layout" path="M -1.94896E-6 0.00879 C 0.00013 0.01435 -1.94896E-6 0.01967 0.00026 0.02523 C 0.00065 0.03402 0.00612 0.0405 0.0099 0.04444 C 0.01146 0.04606 0.01341 0.04884 0.01523 0.0493 C 0.01654 0.05069 0.01797 0.05277 0.0194 0.05347 C 0.0237 0.05763 0.0276 0.06134 0.03229 0.06365 C 0.03489 0.06736 0.04192 0.06689 0.0444 0.06689 C 0.04752 0.06875 0.05091 0.06967 0.05416 0.07013 C 0.05624 0.07199 0.05859 0.07199 0.0608 0.07314 C 0.06601 0.07245 0.07004 0.07083 0.07486 0.0699 C 0.07681 0.06782 0.07877 0.06527 0.08098 0.06412 C 0.08202 0.06296 0.08345 0.06203 0.08476 0.06157 C 0.0858 0.06041 0.08697 0.05949 0.08814 0.05879 C 0.08879 0.05833 0.08996 0.05787 0.08996 0.0581 C 0.09062 0.05648 0.09062 0.05578 0.09166 0.05509 C 0.09309 0.05254 0.09413 0.04976 0.0953 0.04722 C 0.09569 0.04537 0.09608 0.04375 0.09647 0.04189 C 0.09686 0.03449 0.09778 0.02777 0.10038 0.02199 C 0.10064 0.01851 0.10246 0.01435 0.1035 0.01134 C 0.10337 0.00509 0.10337 0.0081 0.10337 0.00231 " pathEditMode="relative" rAng="0" ptsTypes="fffffffffffffffffffA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289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2" nodeType="withEffect">
                                  <p:stCondLst>
                                    <p:cond delay="902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767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4" grpId="0" animBg="1"/>
      <p:bldP spid="15" grpId="0" animBg="1"/>
      <p:bldP spid="16" grpId="0" animBg="1"/>
      <p:bldP spid="17" grpId="0" animBg="1"/>
      <p:bldP spid="18" grpId="0"/>
      <p:bldP spid="18" grpId="1"/>
      <p:bldP spid="18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/>
          <p:cNvSpPr/>
          <p:nvPr/>
        </p:nvSpPr>
        <p:spPr>
          <a:xfrm>
            <a:off x="2438400" y="2623403"/>
            <a:ext cx="1935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 smtClean="0"/>
              <a:t>1,22</a:t>
            </a:r>
            <a:r>
              <a:rPr lang="en-US" sz="3200" dirty="0" smtClean="0"/>
              <a:t>*6,5=</a:t>
            </a:r>
            <a:r>
              <a:rPr lang="bg-BG" sz="3200" dirty="0" smtClean="0"/>
              <a:t> </a:t>
            </a:r>
            <a:endParaRPr lang="bg-BG" sz="320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Умножение на десетична дроб с десетична дроб</a:t>
            </a:r>
          </a:p>
        </p:txBody>
      </p:sp>
      <p:pic>
        <p:nvPicPr>
          <p:cNvPr id="3" name="desdrobi9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60.72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9100" y="133350"/>
            <a:ext cx="609600" cy="609600"/>
          </a:xfrm>
          <a:prstGeom prst="rect">
            <a:avLst/>
          </a:prstGeom>
        </p:spPr>
      </p:pic>
      <p:pic>
        <p:nvPicPr>
          <p:cNvPr id="4" name="desdrobi10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619.8329" end="8801.627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5850" y="133350"/>
            <a:ext cx="609600" cy="609600"/>
          </a:xfrm>
          <a:prstGeom prst="rect">
            <a:avLst/>
          </a:prstGeom>
        </p:spPr>
      </p:pic>
      <p:pic>
        <p:nvPicPr>
          <p:cNvPr id="5" name="desdrobi11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618.126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38400" y="133350"/>
            <a:ext cx="609600" cy="609600"/>
          </a:xfrm>
          <a:prstGeom prst="rect">
            <a:avLst/>
          </a:prstGeom>
        </p:spPr>
      </p:pic>
      <p:pic>
        <p:nvPicPr>
          <p:cNvPr id="7" name="desdrobi10.5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690.6396" end="421.121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28800" y="133350"/>
            <a:ext cx="609600" cy="609600"/>
          </a:xfrm>
          <a:prstGeom prst="rect">
            <a:avLst/>
          </a:prstGeom>
        </p:spPr>
      </p:pic>
      <p:sp>
        <p:nvSpPr>
          <p:cNvPr id="10" name="Правоъгълник 9"/>
          <p:cNvSpPr/>
          <p:nvPr/>
        </p:nvSpPr>
        <p:spPr>
          <a:xfrm>
            <a:off x="4178953" y="2623403"/>
            <a:ext cx="1018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/>
              <a:t>79</a:t>
            </a:r>
            <a:r>
              <a:rPr lang="en-US" sz="3200" dirty="0"/>
              <a:t>3</a:t>
            </a:r>
            <a:r>
              <a:rPr lang="bg-BG" sz="3200" dirty="0"/>
              <a:t>0</a:t>
            </a:r>
          </a:p>
        </p:txBody>
      </p:sp>
      <p:sp>
        <p:nvSpPr>
          <p:cNvPr id="11" name="Правоъгълник 10"/>
          <p:cNvSpPr/>
          <p:nvPr/>
        </p:nvSpPr>
        <p:spPr>
          <a:xfrm>
            <a:off x="3771686" y="3101596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Правоъгълник 11"/>
          <p:cNvSpPr/>
          <p:nvPr/>
        </p:nvSpPr>
        <p:spPr>
          <a:xfrm>
            <a:off x="3079804" y="3104619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Правоъгълник 12"/>
          <p:cNvSpPr/>
          <p:nvPr/>
        </p:nvSpPr>
        <p:spPr>
          <a:xfrm>
            <a:off x="4915243" y="3088299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Правоъгълник 13"/>
          <p:cNvSpPr/>
          <p:nvPr/>
        </p:nvSpPr>
        <p:spPr>
          <a:xfrm>
            <a:off x="4710322" y="3091322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Правоъгълник 15"/>
          <p:cNvSpPr/>
          <p:nvPr/>
        </p:nvSpPr>
        <p:spPr>
          <a:xfrm>
            <a:off x="2889564" y="3104619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Правоъгълник 16"/>
          <p:cNvSpPr/>
          <p:nvPr/>
        </p:nvSpPr>
        <p:spPr>
          <a:xfrm>
            <a:off x="4489974" y="3091322"/>
            <a:ext cx="15843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8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66297" y="6111024"/>
            <a:ext cx="540000" cy="540000"/>
          </a:xfrm>
          <a:prstGeom prst="rect">
            <a:avLst/>
          </a:prstGeom>
        </p:spPr>
      </p:pic>
      <p:sp>
        <p:nvSpPr>
          <p:cNvPr id="8" name="Правоъгълник 7"/>
          <p:cNvSpPr/>
          <p:nvPr/>
        </p:nvSpPr>
        <p:spPr>
          <a:xfrm>
            <a:off x="2619321" y="2470269"/>
            <a:ext cx="3257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40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</p:txBody>
      </p:sp>
      <p:sp>
        <p:nvSpPr>
          <p:cNvPr id="15" name="Правоъгълник 14"/>
          <p:cNvSpPr/>
          <p:nvPr/>
        </p:nvSpPr>
        <p:spPr>
          <a:xfrm>
            <a:off x="3558027" y="2578207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600" dirty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11183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70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294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894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494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255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9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143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6201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29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399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2" nodeType="withEffect">
                                  <p:stCondLst>
                                    <p:cond delay="399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999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099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299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6399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7199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8099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20299"/>
                                  </p:stCondLst>
                                  <p:childTnLst>
                                    <p:animMotion origin="layout" path="M -3.79867E-6 0.0074 C -0.00169 0.02105 -0.00013 0.03239 0.00274 0.04488 C 0.00287 0.04604 0.00404 0.05275 0.00443 0.05321 C 0.00495 0.0546 0.00612 0.05506 0.00691 0.05599 C 0.00756 0.05691 0.00808 0.05784 0.0086 0.059 C 0.01316 0.06871 0.01498 0.07149 0.02227 0.07566 C 0.03269 0.07496 0.04441 0.07751 0.05457 0.07149 C 0.05743 0.06733 0.06043 0.06455 0.06316 0.06015 C 0.06512 0.05113 0.06473 0.03979 0.06056 0.03239 C 0.0603 0.02845 0.05965 0.02128 0.05965 0.02151 L 0.06056 0.00347 " pathEditMode="relative" rAng="0" ptsTypes="fffffffff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3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127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8" grpId="0"/>
      <p:bldP spid="8" grpId="2"/>
      <p:bldP spid="15" grpId="0"/>
      <p:bldP spid="15" grpId="1"/>
      <p:bldP spid="1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Свойства на умножението</a:t>
            </a:r>
          </a:p>
        </p:txBody>
      </p:sp>
      <p:pic>
        <p:nvPicPr>
          <p:cNvPr id="3" name="desdrobi1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2610" y="60158"/>
            <a:ext cx="609600" cy="609600"/>
          </a:xfrm>
          <a:prstGeom prst="rect">
            <a:avLst/>
          </a:prstGeom>
        </p:spPr>
      </p:pic>
      <p:pic>
        <p:nvPicPr>
          <p:cNvPr id="4" name="desdrobi13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947" y="60158"/>
            <a:ext cx="609600" cy="609600"/>
          </a:xfrm>
          <a:prstGeom prst="rect">
            <a:avLst/>
          </a:prstGeom>
        </p:spPr>
      </p:pic>
      <p:pic>
        <p:nvPicPr>
          <p:cNvPr id="5" name="desdrobi14.wm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41094" y="60158"/>
            <a:ext cx="609600" cy="609600"/>
          </a:xfrm>
          <a:prstGeom prst="rect">
            <a:avLst/>
          </a:prstGeom>
        </p:spPr>
      </p:pic>
      <p:pic>
        <p:nvPicPr>
          <p:cNvPr id="6" name="desdrobi15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06841" y="60158"/>
            <a:ext cx="609600" cy="609600"/>
          </a:xfrm>
          <a:prstGeom prst="rect">
            <a:avLst/>
          </a:prstGeom>
        </p:spPr>
      </p:pic>
      <p:pic>
        <p:nvPicPr>
          <p:cNvPr id="7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" name="Групиране 16"/>
          <p:cNvGrpSpPr/>
          <p:nvPr/>
        </p:nvGrpSpPr>
        <p:grpSpPr>
          <a:xfrm>
            <a:off x="10456454" y="6181226"/>
            <a:ext cx="612000" cy="648000"/>
            <a:chOff x="8781390" y="6084088"/>
            <a:chExt cx="720000" cy="742707"/>
          </a:xfrm>
        </p:grpSpPr>
        <p:pic>
          <p:nvPicPr>
            <p:cNvPr id="9" name="Картина 18">
              <a:hlinkClick r:id="rId12" action="ppaction://hlinkfile" tooltip="разпечатай си задачи за упражнение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71" b="89933" l="7462" r="93077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390" y="6084088"/>
              <a:ext cx="720000" cy="742707"/>
            </a:xfrm>
            <a:prstGeom prst="rect">
              <a:avLst/>
            </a:prstGeom>
          </p:spPr>
        </p:pic>
        <p:sp>
          <p:nvSpPr>
            <p:cNvPr id="10" name="Овал 19">
              <a:hlinkClick r:id="rId15" action="ppaction://hlinkfile" tooltip="Разпечатай си задачи за упражнение"/>
            </p:cNvPr>
            <p:cNvSpPr/>
            <p:nvPr/>
          </p:nvSpPr>
          <p:spPr>
            <a:xfrm>
              <a:off x="8875986" y="6154099"/>
              <a:ext cx="536028" cy="536028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11" name="Картина 22">
            <a:hlinkClick r:id="rId16" action="ppaction://hlinkfile" tooltip="разпечатай си пищов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30" y="6277693"/>
            <a:ext cx="602157" cy="455065"/>
          </a:xfrm>
          <a:prstGeom prst="rect">
            <a:avLst/>
          </a:prstGeom>
        </p:spPr>
      </p:pic>
      <p:sp>
        <p:nvSpPr>
          <p:cNvPr id="12" name="Правоъгълник 11"/>
          <p:cNvSpPr/>
          <p:nvPr/>
        </p:nvSpPr>
        <p:spPr>
          <a:xfrm>
            <a:off x="1506219" y="2161492"/>
            <a:ext cx="4572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b="1" dirty="0" smtClean="0"/>
              <a:t>a*b=</a:t>
            </a:r>
            <a:r>
              <a:rPr lang="bg-BG" sz="3200" b="1" dirty="0" err="1" smtClean="0"/>
              <a:t>b</a:t>
            </a:r>
            <a:r>
              <a:rPr lang="bg-BG" sz="3200" b="1" dirty="0" smtClean="0"/>
              <a:t>*a</a:t>
            </a:r>
            <a:r>
              <a:rPr lang="en-US" sz="3200" b="1" dirty="0" smtClean="0"/>
              <a:t> </a:t>
            </a:r>
            <a:r>
              <a:rPr lang="en-US" sz="3200" dirty="0" smtClean="0"/>
              <a:t>- </a:t>
            </a:r>
            <a:r>
              <a:rPr lang="bg-BG" sz="3200" dirty="0" err="1" smtClean="0"/>
              <a:t>разместително</a:t>
            </a:r>
            <a:endParaRPr lang="bg-BG" sz="3200" dirty="0"/>
          </a:p>
        </p:txBody>
      </p:sp>
      <p:sp>
        <p:nvSpPr>
          <p:cNvPr id="13" name="Правоъгълник 12"/>
          <p:cNvSpPr/>
          <p:nvPr/>
        </p:nvSpPr>
        <p:spPr>
          <a:xfrm>
            <a:off x="1506219" y="2951946"/>
            <a:ext cx="69519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b="1" dirty="0" smtClean="0"/>
              <a:t>а*b*c=a*(b*c)=(a*b</a:t>
            </a:r>
            <a:r>
              <a:rPr lang="bg-BG" sz="3200" b="1" dirty="0" smtClean="0"/>
              <a:t>)*c</a:t>
            </a:r>
            <a:r>
              <a:rPr lang="en-US" sz="3200" b="1" dirty="0" smtClean="0"/>
              <a:t> </a:t>
            </a:r>
            <a:r>
              <a:rPr lang="bg-BG" sz="3200" dirty="0" smtClean="0"/>
              <a:t>-</a:t>
            </a:r>
            <a:r>
              <a:rPr lang="en-US" sz="3200" dirty="0" smtClean="0"/>
              <a:t> </a:t>
            </a:r>
            <a:r>
              <a:rPr lang="bg-BG" sz="3200" dirty="0" err="1" smtClean="0"/>
              <a:t>съдружително</a:t>
            </a:r>
            <a:endParaRPr lang="bg-BG" sz="3200" dirty="0"/>
          </a:p>
        </p:txBody>
      </p:sp>
      <p:sp>
        <p:nvSpPr>
          <p:cNvPr id="14" name="Правоъгълник 13"/>
          <p:cNvSpPr/>
          <p:nvPr/>
        </p:nvSpPr>
        <p:spPr>
          <a:xfrm>
            <a:off x="1506219" y="3869976"/>
            <a:ext cx="6774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b="1" dirty="0"/>
              <a:t>(a±</a:t>
            </a:r>
            <a:r>
              <a:rPr lang="en-US" sz="3200" b="1" dirty="0"/>
              <a:t>b</a:t>
            </a:r>
            <a:r>
              <a:rPr lang="bg-BG" sz="3200" b="1" dirty="0"/>
              <a:t>)</a:t>
            </a:r>
            <a:r>
              <a:rPr lang="en-US" sz="3200" b="1" dirty="0"/>
              <a:t>*</a:t>
            </a:r>
            <a:r>
              <a:rPr lang="en-US" sz="3200" b="1" dirty="0" smtClean="0"/>
              <a:t>c=a*c</a:t>
            </a:r>
            <a:r>
              <a:rPr lang="bg-BG" sz="3200" b="1" dirty="0" smtClean="0"/>
              <a:t>±</a:t>
            </a:r>
            <a:r>
              <a:rPr lang="en-US" sz="3200" b="1" dirty="0" smtClean="0"/>
              <a:t>b*c </a:t>
            </a:r>
            <a:r>
              <a:rPr lang="bg-BG" sz="3200" dirty="0" smtClean="0"/>
              <a:t>-</a:t>
            </a:r>
            <a:r>
              <a:rPr lang="en-US" sz="3200" dirty="0" smtClean="0"/>
              <a:t> </a:t>
            </a:r>
            <a:r>
              <a:rPr lang="bg-BG" sz="3200" dirty="0" smtClean="0"/>
              <a:t>разпределителното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128150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41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1486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977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0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38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59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6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1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6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9746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9746"/>
                            </p:stCondLst>
                            <p:childTnLst>
                              <p:par>
                                <p:cTn id="29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246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246"/>
                            </p:stCondLst>
                            <p:childTnLst>
                              <p:par>
                                <p:cTn id="36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6959</TotalTime>
  <Words>80</Words>
  <Application>Microsoft Office PowerPoint</Application>
  <PresentationFormat>По избор</PresentationFormat>
  <Paragraphs>29</Paragraphs>
  <Slides>4</Slides>
  <Notes>0</Notes>
  <HiddenSlides>0</HiddenSlides>
  <MMClips>17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4</vt:i4>
      </vt:variant>
    </vt:vector>
  </HeadingPairs>
  <TitlesOfParts>
    <vt:vector size="5" baseType="lpstr">
      <vt:lpstr>Office Theme</vt:lpstr>
      <vt:lpstr>Умножение на десетична дроб с 10, 100, 1000 …</vt:lpstr>
      <vt:lpstr>Умножение на десетична дроб с естествено число</vt:lpstr>
      <vt:lpstr>Умножение на десетична дроб с десетична дроб</vt:lpstr>
      <vt:lpstr>Свойства на умножението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ДесетичниДробиСъщност</dc:title>
  <dc:creator>Диитър колев</dc:creator>
  <cp:lastModifiedBy>Димитър Колев</cp:lastModifiedBy>
  <cp:revision>407</cp:revision>
  <dcterms:created xsi:type="dcterms:W3CDTF">2014-12-03T16:22:28Z</dcterms:created>
  <dcterms:modified xsi:type="dcterms:W3CDTF">2015-03-02T16:16:26Z</dcterms:modified>
</cp:coreProperties>
</file>